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  <p:embeddedFont>
      <p:font typeface="Nuni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Nunito-regular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37" Type="http://schemas.openxmlformats.org/officeDocument/2006/relationships/font" Target="fonts/Nunito-italic.fntdata"/><Relationship Id="rId14" Type="http://schemas.openxmlformats.org/officeDocument/2006/relationships/slide" Target="slides/slide9.xml"/><Relationship Id="rId36" Type="http://schemas.openxmlformats.org/officeDocument/2006/relationships/font" Target="fonts/Nuni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Nuni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a234d89b3f_0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a234d89b3f_0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a234d89b3f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a234d89b3f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a234d89b3f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a234d89b3f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35212cfad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a35212cfad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a35212cfad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a35212cfad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a35212cfad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a35212cfad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a35212cfa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a35212cfa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a35212cfad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a35212cfad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a35212cfad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a35212cfad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a35212cfad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a35212cfad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234d89b3f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a234d89b3f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a35212cfad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a35212cfad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a234d89b3f_0_7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a234d89b3f_0_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a35212cfa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a35212cfa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Acceptable radius range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a35212cfad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a35212cfad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help in paving the way for other properties as </a:t>
            </a:r>
            <a:r>
              <a:rPr lang="en"/>
              <a:t>finding the clusters or other properties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a35212cfad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a35212cfad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a35212cfad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a35212cfad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a35212cfad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a35212cfad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a234d89b3f_0_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a234d89b3f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a234d89b3f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a234d89b3f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234d89b3f_0_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a234d89b3f_0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234d89b3f_0_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a234d89b3f_0_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234d89b3f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a234d89b3f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234d89b3f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234d89b3f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Cellular Vision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33">
                <a:solidFill>
                  <a:schemeClr val="dk2"/>
                </a:solidFill>
              </a:rPr>
              <a:t>Enhancing Medical Insights through Image Analysis</a:t>
            </a:r>
            <a:endParaRPr b="1" sz="1833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Kyrollos , Norhan, and </a:t>
            </a:r>
            <a:r>
              <a:rPr lang="en"/>
              <a:t>Mohamed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6475" y="428625"/>
            <a:ext cx="7339276" cy="42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type="title"/>
          </p:nvPr>
        </p:nvSpPr>
        <p:spPr>
          <a:xfrm>
            <a:off x="819150" y="540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(Preparing Our Dataset) </a:t>
            </a:r>
            <a:endParaRPr/>
          </a:p>
        </p:txBody>
      </p:sp>
      <p:sp>
        <p:nvSpPr>
          <p:cNvPr id="199" name="Google Shape;199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450" y="1095875"/>
            <a:ext cx="7925799" cy="372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/>
          <p:nvPr>
            <p:ph type="title"/>
          </p:nvPr>
        </p:nvSpPr>
        <p:spPr>
          <a:xfrm>
            <a:off x="819150" y="3122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(Preparing Our Dataset)</a:t>
            </a:r>
            <a:endParaRPr/>
          </a:p>
        </p:txBody>
      </p:sp>
      <p:sp>
        <p:nvSpPr>
          <p:cNvPr id="206" name="Google Shape;206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850" y="957525"/>
            <a:ext cx="7618000" cy="359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Yolo</a:t>
            </a:r>
            <a:endParaRPr/>
          </a:p>
        </p:txBody>
      </p:sp>
      <p:sp>
        <p:nvSpPr>
          <p:cNvPr id="213" name="Google Shape;213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YOLO, which stands for "</a:t>
            </a:r>
            <a:r>
              <a:rPr b="1" lang="en" sz="1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You Only Look Once</a:t>
            </a:r>
            <a:r>
              <a:rPr lang="en" sz="1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," is a family of object detection algorithms in computer vision. The YOLO algorithm is designed to detect and locate objects within an image in real-time. The key characteristic of YOLO is its ability to perform both object detection and classification simultaneously.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r>
              <a:rPr lang="en"/>
              <a:t> </a:t>
            </a:r>
            <a:endParaRPr/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688" y="1659450"/>
            <a:ext cx="6250628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</a:t>
            </a:r>
            <a:endParaRPr/>
          </a:p>
        </p:txBody>
      </p:sp>
      <p:pic>
        <p:nvPicPr>
          <p:cNvPr id="225" name="Google Shape;2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463" y="1992575"/>
            <a:ext cx="8269074" cy="148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Methods: Data Augmentation</a:t>
            </a:r>
            <a:endParaRPr/>
          </a:p>
        </p:txBody>
      </p:sp>
      <p:pic>
        <p:nvPicPr>
          <p:cNvPr id="231" name="Google Shape;23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763" y="1539525"/>
            <a:ext cx="7164464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Methods: Creating Dataset configuration</a:t>
            </a:r>
            <a:endParaRPr/>
          </a:p>
        </p:txBody>
      </p:sp>
      <p:pic>
        <p:nvPicPr>
          <p:cNvPr id="237" name="Google Shape;23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59" y="1552850"/>
            <a:ext cx="6462481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Methods: Creating Dataset configuration</a:t>
            </a:r>
            <a:endParaRPr/>
          </a:p>
        </p:txBody>
      </p:sp>
      <p:pic>
        <p:nvPicPr>
          <p:cNvPr id="243" name="Google Shape;24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59" y="1552850"/>
            <a:ext cx="6462481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Methods: Setting Comet for </a:t>
            </a:r>
            <a:r>
              <a:rPr lang="en"/>
              <a:t>interpretability</a:t>
            </a:r>
            <a:r>
              <a:rPr lang="en"/>
              <a:t> </a:t>
            </a:r>
            <a:endParaRPr/>
          </a:p>
        </p:txBody>
      </p:sp>
      <p:pic>
        <p:nvPicPr>
          <p:cNvPr id="249" name="Google Shape;24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4275" y="1619475"/>
            <a:ext cx="6495450" cy="303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6859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b="1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Advance cell detection through the implementation of robust computer vision algorithms.</a:t>
            </a:r>
            <a:endParaRPr b="1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b="1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Develop methods that excel in accurately identifying and analyzing cells within images.</a:t>
            </a:r>
            <a:endParaRPr b="1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b="1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Enhance precision, speed, and effectiveness in cell detection for medical diagnostics and research.</a:t>
            </a:r>
            <a:endParaRPr b="1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400"/>
              <a:buFont typeface="Roboto"/>
              <a:buChar char="●"/>
            </a:pPr>
            <a:r>
              <a:rPr b="1" lang="en" sz="14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Contribute to advancements in various fields reliant on accurate cellular analysis.</a:t>
            </a:r>
            <a:endParaRPr b="1" sz="14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 b="1"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Extracting Properties From Cells</a:t>
            </a:r>
            <a:endParaRPr/>
          </a:p>
        </p:txBody>
      </p:sp>
      <p:sp>
        <p:nvSpPr>
          <p:cNvPr id="255" name="Google Shape;255;p3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Size of each cell.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Location of each cell.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Distance of a random cell to other cells.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 txBox="1"/>
          <p:nvPr>
            <p:ph type="title"/>
          </p:nvPr>
        </p:nvSpPr>
        <p:spPr>
          <a:xfrm>
            <a:off x="819150" y="5318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Cell Radii - All Sizes</a:t>
            </a:r>
            <a:endParaRPr/>
          </a:p>
        </p:txBody>
      </p:sp>
      <p:sp>
        <p:nvSpPr>
          <p:cNvPr id="261" name="Google Shape;261;p3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625" y="1173075"/>
            <a:ext cx="8196498" cy="344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 txBox="1"/>
          <p:nvPr>
            <p:ph type="title"/>
          </p:nvPr>
        </p:nvSpPr>
        <p:spPr>
          <a:xfrm>
            <a:off x="819150" y="48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Cell Radii - Limited Size Range</a:t>
            </a:r>
            <a:endParaRPr/>
          </a:p>
        </p:txBody>
      </p:sp>
      <p:pic>
        <p:nvPicPr>
          <p:cNvPr id="268" name="Google Shape;26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125" y="1309600"/>
            <a:ext cx="7091851" cy="344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5"/>
          <p:cNvSpPr txBox="1"/>
          <p:nvPr>
            <p:ph type="title"/>
          </p:nvPr>
        </p:nvSpPr>
        <p:spPr>
          <a:xfrm>
            <a:off x="819150" y="4125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Cell Locations</a:t>
            </a:r>
            <a:endParaRPr/>
          </a:p>
        </p:txBody>
      </p:sp>
      <p:pic>
        <p:nvPicPr>
          <p:cNvPr id="274" name="Google Shape;27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9975" y="1104475"/>
            <a:ext cx="5017700" cy="35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 txBox="1"/>
          <p:nvPr>
            <p:ph type="title"/>
          </p:nvPr>
        </p:nvSpPr>
        <p:spPr>
          <a:xfrm>
            <a:off x="819150" y="354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Cells</a:t>
            </a:r>
            <a:endParaRPr/>
          </a:p>
        </p:txBody>
      </p:sp>
      <p:pic>
        <p:nvPicPr>
          <p:cNvPr id="280" name="Google Shape;2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200" y="929400"/>
            <a:ext cx="5102024" cy="382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7"/>
          <p:cNvSpPr txBox="1"/>
          <p:nvPr>
            <p:ph type="title"/>
          </p:nvPr>
        </p:nvSpPr>
        <p:spPr>
          <a:xfrm>
            <a:off x="1390924" y="1417800"/>
            <a:ext cx="6063000" cy="230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Any Questions?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6859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16706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Roboto"/>
              <a:buChar char="●"/>
            </a:pPr>
            <a:r>
              <a:rPr b="1" lang="en" sz="1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Address limitations in traditional cell detection methods regarding scalability, accuracy, and computational efficiency.</a:t>
            </a:r>
            <a:endParaRPr b="1" sz="1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Roboto"/>
              <a:buChar char="●"/>
            </a:pPr>
            <a:r>
              <a:rPr b="1" lang="en" sz="1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Innovate and explore novel techniques to revolutionize circle detection methodologies.</a:t>
            </a:r>
            <a:endParaRPr b="1" sz="1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Roboto"/>
              <a:buChar char="●"/>
            </a:pPr>
            <a:r>
              <a:rPr b="1" lang="en" sz="1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Bridge the gap between traditional approaches and cutting-edge technology in cellular analysis.</a:t>
            </a:r>
            <a:endParaRPr b="1" sz="1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Roboto"/>
              <a:buChar char="●"/>
            </a:pPr>
            <a:r>
              <a:rPr b="1" lang="en" sz="1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Empower researchers, clinicians, and industries reliant on cell analysis with precise and advanced tools for investigations and applications.</a:t>
            </a:r>
            <a:endParaRPr b="1" sz="1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Utilizing Circle Detection By Traditional Methods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Dataset Refinement for Our Machine Learning Model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Pushing Boundaries with YOLO for Circle Detection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Unveiling Special Properties Post-Detection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514350" y="540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</a:t>
            </a:r>
            <a:r>
              <a:rPr lang="en"/>
              <a:t> Method of Circle Detection </a:t>
            </a:r>
            <a:endParaRPr/>
          </a:p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666750" y="1381125"/>
            <a:ext cx="3247500" cy="31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/>
              <a:t>Goal and Motivation </a:t>
            </a:r>
            <a:endParaRPr b="1" sz="21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Innovate cell detection in medical imaging.</a:t>
            </a:r>
            <a:endParaRPr sz="1700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rgbClr val="374151"/>
                </a:solidFill>
                <a:latin typeface="Arial"/>
                <a:ea typeface="Arial"/>
                <a:cs typeface="Arial"/>
                <a:sym typeface="Arial"/>
              </a:rPr>
              <a:t>Overcome dataset limitations for accurate and scalable cell detection.</a:t>
            </a:r>
            <a:endParaRPr sz="1700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37415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17"/>
          <p:cNvPicPr preferRelativeResize="0"/>
          <p:nvPr/>
        </p:nvPicPr>
        <p:blipFill rotWithShape="1">
          <a:blip r:embed="rId3">
            <a:alphaModFix/>
          </a:blip>
          <a:srcRect b="14124" l="14759" r="14822" t="9111"/>
          <a:stretch/>
        </p:blipFill>
        <p:spPr>
          <a:xfrm>
            <a:off x="4191100" y="1560750"/>
            <a:ext cx="4316458" cy="264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698850" y="3643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</a:t>
            </a:r>
            <a:endParaRPr/>
          </a:p>
        </p:txBody>
      </p:sp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322850" y="1058275"/>
            <a:ext cx="3422100" cy="34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Objective: Cell detection via image processing techniques.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/>
              <a:t>Preparing the Image:</a:t>
            </a:r>
            <a:endParaRPr b="1" sz="14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Grayscale Conversion: 'im2gray' function for further processing.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Gaussian Smoothing: 'imgaussfilt' applied to reduce image noise.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Adjusting Paramters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Radius Range: Defined as [5, 6]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Sensitivity &amp; Edge Threshold: Adjustments made for better detection.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Hough Transform: Utilized via 'imfindcircles' for circle detection.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 txBox="1"/>
          <p:nvPr/>
        </p:nvSpPr>
        <p:spPr>
          <a:xfrm>
            <a:off x="6075950" y="2195775"/>
            <a:ext cx="309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7775" y="1058275"/>
            <a:ext cx="6632900" cy="32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819150" y="3944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</a:t>
            </a:r>
            <a:endParaRPr/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026950"/>
            <a:ext cx="7973924" cy="383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/>
          <p:nvPr>
            <p:ph type="title"/>
          </p:nvPr>
        </p:nvSpPr>
        <p:spPr>
          <a:xfrm>
            <a:off x="819150" y="3944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</a:t>
            </a:r>
            <a:endParaRPr/>
          </a:p>
        </p:txBody>
      </p:sp>
      <p:pic>
        <p:nvPicPr>
          <p:cNvPr id="174" name="Google Shape;17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950750"/>
            <a:ext cx="7973924" cy="383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0"/>
          <p:cNvSpPr/>
          <p:nvPr/>
        </p:nvSpPr>
        <p:spPr>
          <a:xfrm>
            <a:off x="2325175" y="1806250"/>
            <a:ext cx="885300" cy="747300"/>
          </a:xfrm>
          <a:prstGeom prst="rect">
            <a:avLst/>
          </a:prstGeom>
          <a:noFill/>
          <a:ln cap="flat" cmpd="sng" w="1143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6868725" y="3018475"/>
            <a:ext cx="684300" cy="644100"/>
          </a:xfrm>
          <a:prstGeom prst="rect">
            <a:avLst/>
          </a:prstGeom>
          <a:noFill/>
          <a:ln cap="flat" cmpd="sng" w="1143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0"/>
          <p:cNvSpPr/>
          <p:nvPr/>
        </p:nvSpPr>
        <p:spPr>
          <a:xfrm>
            <a:off x="6265025" y="2123950"/>
            <a:ext cx="509700" cy="496500"/>
          </a:xfrm>
          <a:prstGeom prst="rect">
            <a:avLst/>
          </a:prstGeom>
          <a:noFill/>
          <a:ln cap="flat" cmpd="sng" w="1143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0"/>
          <p:cNvSpPr/>
          <p:nvPr/>
        </p:nvSpPr>
        <p:spPr>
          <a:xfrm>
            <a:off x="2258625" y="4033775"/>
            <a:ext cx="509700" cy="496500"/>
          </a:xfrm>
          <a:prstGeom prst="rect">
            <a:avLst/>
          </a:prstGeom>
          <a:noFill/>
          <a:ln cap="flat" cmpd="sng" w="1143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0"/>
          <p:cNvSpPr/>
          <p:nvPr/>
        </p:nvSpPr>
        <p:spPr>
          <a:xfrm>
            <a:off x="3578175" y="4186175"/>
            <a:ext cx="509700" cy="496500"/>
          </a:xfrm>
          <a:prstGeom prst="rect">
            <a:avLst/>
          </a:prstGeom>
          <a:noFill/>
          <a:ln cap="flat" cmpd="sng" w="1143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0"/>
          <p:cNvSpPr/>
          <p:nvPr/>
        </p:nvSpPr>
        <p:spPr>
          <a:xfrm>
            <a:off x="4441600" y="2849450"/>
            <a:ext cx="509700" cy="496500"/>
          </a:xfrm>
          <a:prstGeom prst="rect">
            <a:avLst/>
          </a:prstGeom>
          <a:noFill/>
          <a:ln cap="flat" cmpd="sng" w="1143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0"/>
          <p:cNvSpPr/>
          <p:nvPr/>
        </p:nvSpPr>
        <p:spPr>
          <a:xfrm>
            <a:off x="1588900" y="2223750"/>
            <a:ext cx="509700" cy="496500"/>
          </a:xfrm>
          <a:prstGeom prst="rect">
            <a:avLst/>
          </a:prstGeom>
          <a:noFill/>
          <a:ln cap="flat" cmpd="sng" w="1143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/>
          <p:nvPr>
            <p:ph type="title"/>
          </p:nvPr>
        </p:nvSpPr>
        <p:spPr>
          <a:xfrm>
            <a:off x="742950" y="388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</a:t>
            </a:r>
            <a:endParaRPr/>
          </a:p>
        </p:txBody>
      </p:sp>
      <p:sp>
        <p:nvSpPr>
          <p:cNvPr id="187" name="Google Shape;187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200" y="1143000"/>
            <a:ext cx="7701599" cy="3444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